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5143500" type="screen16x9"/>
  <p:notesSz cx="6858000" cy="9144000"/>
  <p:embeddedFontLst>
    <p:embeddedFont>
      <p:font typeface="Corsiva" panose="020B0604020202020204" charset="0"/>
      <p:regular r:id="rId46"/>
      <p:bold r:id="rId47"/>
      <p:italic r:id="rId48"/>
      <p:boldItalic r:id="rId49"/>
    </p:embeddedFon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Lato Black" panose="020F0502020204030203" pitchFamily="34" charset="0"/>
      <p:bold r:id="rId54"/>
      <p:boldItalic r:id="rId55"/>
    </p:embeddedFont>
    <p:embeddedFont>
      <p:font typeface="Raleway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29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7007bb995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b7007bb995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b7007bb99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b7007bb99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7007bb99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b7007bb995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b7007bb995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b7007bb995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7007bb995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b7007bb995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7007bb995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b7007bb995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7007bb995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b7007bb995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7007bb995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b7007bb995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b7007bb995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b7007bb995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86ca8412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86ca8412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Dunbar’s number. Relational organizing is about leveraging these relationships to win elections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7007bb9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7007bb9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86ca8412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186ca8412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Dunbar’s number. Relational organizing is about leveraging these relationships to win elections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186ca8412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186ca8412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Dunbar’s number. Relational organizing is about leveraging these relationships to win elections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86ca8412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86ca8412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Dunbar’s number. Relational organizing is about leveraging these relationships to win elections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86ca8412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186ca8412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Dunbar’s number. Relational organizing is about leveraging these relationships to win elections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8db574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8db574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b7007bb995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b7007bb995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7007bb995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b7007bb995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b7007bb99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b7007bb99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138e8172e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138e8172e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38e8172e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38e8172e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b05332ab4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fb05332ab4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After-party!!!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138e8172e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138e8172e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38e8172e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38e8172e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38e8172e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138e8172e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38e8172e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138e8172e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b7007bb995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b7007bb995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b7007bb995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b7007bb995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b7007bb995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b7007bb995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fb05332ab4_1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fb05332ab4_1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fd3abc309a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fd3abc309a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b05332ab4_1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b05332ab4_1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7007bb99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b7007bb99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aea7036b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0aea7036b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0aea7036b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0aea7036b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guesses as to how many people that means you impact on average with every action?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0aea7036b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0aea7036b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Breakout group exercise: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of a time someone close to you influenced your political thinking or behavior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of a time you influenced the political thinking or behavior of someone close to you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aea7036b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0aea7036b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it will improve our relationships too!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b7007bb99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b7007bb99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38db574c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38db574c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b7007bb99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b7007bb99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7007bb99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b7007bb99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7007bb995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b7007bb995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rgbClr val="07376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/>
          <p:nvPr/>
        </p:nvSpPr>
        <p:spPr>
          <a:xfrm>
            <a:off x="-4750" y="0"/>
            <a:ext cx="2106850" cy="5143500"/>
          </a:xfrm>
          <a:prstGeom prst="flowChartProcess">
            <a:avLst/>
          </a:prstGeom>
          <a:solidFill>
            <a:srgbClr val="FEBC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/>
          </p:nvPr>
        </p:nvSpPr>
        <p:spPr>
          <a:xfrm>
            <a:off x="2390275" y="927975"/>
            <a:ext cx="63144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>
                <a:latin typeface="Lato Black"/>
                <a:ea typeface="Lato Black"/>
                <a:cs typeface="Lato Black"/>
                <a:sym typeface="Lato Black"/>
              </a:rPr>
              <a:t>SMART POLITICS 101</a:t>
            </a:r>
            <a:endParaRPr sz="3600" b="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2390275" y="2571750"/>
            <a:ext cx="5571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2390275" y="1800600"/>
            <a:ext cx="603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Essential Tools for Persuasive Conversations</a:t>
            </a:r>
            <a:endParaRPr sz="3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2390275" y="4159825"/>
            <a:ext cx="28941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March 13, 2024</a:t>
            </a:r>
            <a:endParaRPr sz="18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5" y="292175"/>
            <a:ext cx="1952078" cy="150842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/>
          <p:nvPr/>
        </p:nvSpPr>
        <p:spPr>
          <a:xfrm>
            <a:off x="-4750" y="0"/>
            <a:ext cx="2106850" cy="5143500"/>
          </a:xfrm>
          <a:prstGeom prst="flowChartProcess">
            <a:avLst/>
          </a:prstGeom>
          <a:solidFill>
            <a:srgbClr val="FEBC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9" name="Google Shape;7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00" y="275900"/>
            <a:ext cx="1299350" cy="100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718050" y="860175"/>
            <a:ext cx="7707900" cy="30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40508D"/>
                </a:solidFill>
                <a:highlight>
                  <a:srgbClr val="FEBC58"/>
                </a:highlight>
              </a:rPr>
              <a:t>How does persuasion work?</a:t>
            </a:r>
            <a:endParaRPr sz="6000"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title" idx="4294967295"/>
          </p:nvPr>
        </p:nvSpPr>
        <p:spPr>
          <a:xfrm>
            <a:off x="508775" y="503800"/>
            <a:ext cx="34869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Dual Process Model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4781400" y="433875"/>
            <a:ext cx="41532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brain processes persuasive messages in two ways: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○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Fast, intuitive, gut-level assessments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>
                <a:schemeClr val="dk2"/>
              </a:buClr>
              <a:buSzPts val="2400"/>
              <a:buFont typeface="Lato"/>
              <a:buChar char="○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Slow, reasoned, effortful analysis</a:t>
            </a:r>
            <a:endParaRPr sz="2700">
              <a:solidFill>
                <a:srgbClr val="40508D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75" y="1747900"/>
            <a:ext cx="3080888" cy="308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>
            <a:off x="4781400" y="3584500"/>
            <a:ext cx="415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Intuition is more important than reason</a:t>
            </a:r>
            <a:endParaRPr sz="2700">
              <a:solidFill>
                <a:srgbClr val="40508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4294967295"/>
          </p:nvPr>
        </p:nvSpPr>
        <p:spPr>
          <a:xfrm>
            <a:off x="-25" y="503800"/>
            <a:ext cx="45720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Haidt’s Metaphor of Rider on an Elephant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63" name="Google Shape;163;p24"/>
          <p:cNvSpPr txBox="1"/>
          <p:nvPr/>
        </p:nvSpPr>
        <p:spPr>
          <a:xfrm>
            <a:off x="4781400" y="825825"/>
            <a:ext cx="4153200" cy="1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elephant is persuaded by gut feelings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rider is persuaded by facts and reason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850" y="1589075"/>
            <a:ext cx="3424251" cy="342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4294967295"/>
          </p:nvPr>
        </p:nvSpPr>
        <p:spPr>
          <a:xfrm>
            <a:off x="-25" y="503800"/>
            <a:ext cx="45720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Haidt’s Metaphor of Rider on an Elephant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71" name="Google Shape;171;p25"/>
          <p:cNvSpPr txBox="1"/>
          <p:nvPr/>
        </p:nvSpPr>
        <p:spPr>
          <a:xfrm>
            <a:off x="4781400" y="417600"/>
            <a:ext cx="4153200" cy="29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If the elephant doesn’t want to go somewhere, the rider can’t force it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1500"/>
              </a:spcBef>
              <a:spcAft>
                <a:spcPts val="150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So, while the reasonable rider seems in charge, the emotional elephant has all the power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475" y="1600500"/>
            <a:ext cx="3542999" cy="354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4294967295"/>
          </p:nvPr>
        </p:nvSpPr>
        <p:spPr>
          <a:xfrm>
            <a:off x="-25" y="503800"/>
            <a:ext cx="45720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Haidt’s Metaphor of Rider on an Elephant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4713550" y="1549725"/>
            <a:ext cx="4153200" cy="25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Successful influence is mostly about persuading elephants</a:t>
            </a:r>
            <a:endParaRPr sz="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200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But we squador our time and energy trying to persuade riders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463" y="1774475"/>
            <a:ext cx="3369024" cy="336902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/>
        </p:nvSpPr>
        <p:spPr>
          <a:xfrm>
            <a:off x="4870300" y="723525"/>
            <a:ext cx="38397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40508D"/>
                </a:solidFill>
                <a:highlight>
                  <a:srgbClr val="FEBC58"/>
                </a:highlight>
                <a:latin typeface="Lato"/>
                <a:ea typeface="Lato"/>
                <a:cs typeface="Lato"/>
                <a:sym typeface="Lato"/>
              </a:rPr>
              <a:t>So what’s the problem?</a:t>
            </a:r>
            <a:endParaRPr sz="2600" b="1">
              <a:solidFill>
                <a:srgbClr val="40508D"/>
              </a:solidFill>
              <a:highlight>
                <a:srgbClr val="FEBC58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718050" y="860175"/>
            <a:ext cx="7707900" cy="30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40508D"/>
                </a:solidFill>
                <a:highlight>
                  <a:srgbClr val="FEBC58"/>
                </a:highlight>
              </a:rPr>
              <a:t>What’s the secret to persuading Republicans?</a:t>
            </a:r>
            <a:endParaRPr sz="4500"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title" idx="4294967295"/>
          </p:nvPr>
        </p:nvSpPr>
        <p:spPr>
          <a:xfrm>
            <a:off x="0" y="822850"/>
            <a:ext cx="44961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40508D"/>
                </a:solidFill>
                <a:highlight>
                  <a:srgbClr val="FEBC58"/>
                </a:highlight>
              </a:rPr>
              <a:t>Stop talking with riders.</a:t>
            </a:r>
            <a:endParaRPr sz="4300">
              <a:solidFill>
                <a:srgbClr val="40508D"/>
              </a:solidFill>
              <a:highlight>
                <a:srgbClr val="FEBC58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0508D"/>
              </a:solidFill>
              <a:highlight>
                <a:srgbClr val="FEBC58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40508D"/>
                </a:solidFill>
                <a:highlight>
                  <a:srgbClr val="FEBC58"/>
                </a:highlight>
              </a:rPr>
              <a:t>Communicate with elephants!   </a:t>
            </a:r>
            <a:r>
              <a:rPr lang="en" sz="23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</a:t>
            </a:r>
            <a:endParaRPr sz="2500">
              <a:solidFill>
                <a:srgbClr val="FFFF00"/>
              </a:solidFill>
            </a:endParaRPr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950" y="323700"/>
            <a:ext cx="4496100" cy="449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title" idx="4294967295"/>
          </p:nvPr>
        </p:nvSpPr>
        <p:spPr>
          <a:xfrm>
            <a:off x="-25" y="809400"/>
            <a:ext cx="4572000" cy="27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0508D"/>
                </a:solidFill>
                <a:highlight>
                  <a:srgbClr val="FEBC58"/>
                </a:highlight>
              </a:rPr>
              <a:t>Key characteristics of elephants </a:t>
            </a:r>
            <a:r>
              <a:rPr lang="en" sz="4800">
                <a:solidFill>
                  <a:srgbClr val="40508D"/>
                </a:solidFill>
                <a:highlight>
                  <a:srgbClr val="FEBC58"/>
                </a:highlight>
              </a:rPr>
              <a:t>   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4781400" y="368800"/>
            <a:ext cx="4153200" cy="4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Skittish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Emotional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Social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Uninterested in facts and reason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Respond more to behavior and tone than words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Set in their ways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24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Wary of novelty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title" idx="4294967295"/>
          </p:nvPr>
        </p:nvSpPr>
        <p:spPr>
          <a:xfrm>
            <a:off x="195225" y="466425"/>
            <a:ext cx="4170600" cy="27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0508D"/>
                </a:solidFill>
                <a:highlight>
                  <a:srgbClr val="FEBC58"/>
                </a:highlight>
              </a:rPr>
              <a:t>What’s the secret to persuading elephants? </a:t>
            </a:r>
            <a:endParaRPr sz="3600">
              <a:solidFill>
                <a:srgbClr val="40508D"/>
              </a:solidFill>
              <a:highlight>
                <a:srgbClr val="FEBC58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0508D"/>
              </a:solidFill>
              <a:highlight>
                <a:srgbClr val="FEBC58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40508D"/>
                </a:solidFill>
                <a:highlight>
                  <a:srgbClr val="FEBC58"/>
                </a:highlight>
              </a:rPr>
              <a:t>Earn their trust.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7200" y="1283175"/>
            <a:ext cx="4581600" cy="257715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 txBox="1">
            <a:spLocks noGrp="1"/>
          </p:cNvSpPr>
          <p:nvPr>
            <p:ph type="title" idx="4294967295"/>
          </p:nvPr>
        </p:nvSpPr>
        <p:spPr>
          <a:xfrm>
            <a:off x="4835400" y="466425"/>
            <a:ext cx="40452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Trust Pyramid</a:t>
            </a:r>
            <a:endParaRPr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>
            <a:spLocks noGrp="1"/>
          </p:cNvSpPr>
          <p:nvPr>
            <p:ph type="title"/>
          </p:nvPr>
        </p:nvSpPr>
        <p:spPr>
          <a:xfrm>
            <a:off x="535750" y="419725"/>
            <a:ext cx="3604800" cy="3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0508D"/>
                </a:solidFill>
              </a:rPr>
              <a:t>Make them feel safe-enough to talk with you</a:t>
            </a:r>
            <a:endParaRPr sz="3100">
              <a:solidFill>
                <a:srgbClr val="40508D"/>
              </a:solidFill>
            </a:endParaRPr>
          </a:p>
        </p:txBody>
      </p:sp>
      <p:sp>
        <p:nvSpPr>
          <p:cNvPr id="214" name="Google Shape;214;p31"/>
          <p:cNvSpPr txBox="1">
            <a:spLocks noGrp="1"/>
          </p:cNvSpPr>
          <p:nvPr>
            <p:ph type="title"/>
          </p:nvPr>
        </p:nvSpPr>
        <p:spPr>
          <a:xfrm>
            <a:off x="535750" y="509125"/>
            <a:ext cx="3489000" cy="12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FF0000"/>
                </a:highlight>
              </a:rPr>
              <a:t>Comfort</a:t>
            </a:r>
            <a:r>
              <a:rPr lang="en" sz="2800">
                <a:solidFill>
                  <a:schemeClr val="lt1"/>
                </a:solidFill>
                <a:highlight>
                  <a:srgbClr val="FF0000"/>
                </a:highlight>
              </a:rPr>
              <a:t> 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      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525" y="1927600"/>
            <a:ext cx="816901" cy="816901"/>
          </a:xfrm>
          <a:prstGeom prst="rect">
            <a:avLst/>
          </a:prstGeom>
          <a:noFill/>
          <a:ln w="76200" cap="flat" cmpd="sng">
            <a:solidFill>
              <a:srgbClr val="40508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" name="Google Shape;85;p14"/>
          <p:cNvSpPr txBox="1">
            <a:spLocks noGrp="1"/>
          </p:cNvSpPr>
          <p:nvPr>
            <p:ph type="ctrTitle"/>
          </p:nvPr>
        </p:nvSpPr>
        <p:spPr>
          <a:xfrm>
            <a:off x="2497725" y="991900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Presented by</a:t>
            </a:r>
            <a:endParaRPr sz="3800"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4436025" y="1927600"/>
            <a:ext cx="2733300" cy="8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Karin Tamerius, MD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Founder, Smart Politics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Political Psychiatrist</a:t>
            </a:r>
            <a:endParaRPr sz="1400"/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4">
            <a:alphaModFix/>
          </a:blip>
          <a:srcRect l="-9464" t="-11532" r="-13294"/>
          <a:stretch/>
        </p:blipFill>
        <p:spPr>
          <a:xfrm>
            <a:off x="3166175" y="1833950"/>
            <a:ext cx="1004426" cy="9105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4436025" y="3063125"/>
            <a:ext cx="2804100" cy="62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Locke Peterseim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Content Manager</a:t>
            </a:r>
            <a:endParaRPr sz="1400"/>
          </a:p>
        </p:txBody>
      </p:sp>
      <p:sp>
        <p:nvSpPr>
          <p:cNvPr id="89" name="Google Shape;89;p14"/>
          <p:cNvSpPr/>
          <p:nvPr/>
        </p:nvSpPr>
        <p:spPr>
          <a:xfrm>
            <a:off x="3230574" y="3076449"/>
            <a:ext cx="844800" cy="816900"/>
          </a:xfrm>
          <a:prstGeom prst="rect">
            <a:avLst/>
          </a:prstGeom>
          <a:noFill/>
          <a:ln w="76200" cap="flat" cmpd="sng">
            <a:solidFill>
              <a:srgbClr val="4050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200" y="3063125"/>
            <a:ext cx="816901" cy="816901"/>
          </a:xfrm>
          <a:prstGeom prst="rect">
            <a:avLst/>
          </a:prstGeom>
          <a:noFill/>
          <a:ln w="76200" cap="flat" cmpd="sng">
            <a:solidFill>
              <a:srgbClr val="40508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" name="Google Shape;91;p14"/>
          <p:cNvSpPr/>
          <p:nvPr/>
        </p:nvSpPr>
        <p:spPr>
          <a:xfrm>
            <a:off x="-4750" y="0"/>
            <a:ext cx="2106850" cy="5143500"/>
          </a:xfrm>
          <a:prstGeom prst="flowChartProcess">
            <a:avLst/>
          </a:prstGeom>
          <a:solidFill>
            <a:srgbClr val="FEBC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000" y="275900"/>
            <a:ext cx="1299350" cy="100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304575" y="908075"/>
            <a:ext cx="36435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chemeClr val="accent5"/>
                </a:highlight>
              </a:rPr>
              <a:t>Connection</a:t>
            </a:r>
            <a:r>
              <a:rPr lang="en" sz="2800">
                <a:solidFill>
                  <a:schemeClr val="lt1"/>
                </a:solidFill>
                <a:highlight>
                  <a:srgbClr val="FF0000"/>
                </a:highlight>
              </a:rPr>
              <a:t> 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21" name="Google Shape;221;p3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/>
          <p:cNvSpPr txBox="1"/>
          <p:nvPr/>
        </p:nvSpPr>
        <p:spPr>
          <a:xfrm>
            <a:off x="419275" y="1507350"/>
            <a:ext cx="260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2"/>
          <p:cNvSpPr txBox="1"/>
          <p:nvPr/>
        </p:nvSpPr>
        <p:spPr>
          <a:xfrm>
            <a:off x="409275" y="1507350"/>
            <a:ext cx="343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419275" y="1907559"/>
            <a:ext cx="37713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100" b="1">
                <a:solidFill>
                  <a:srgbClr val="40508D"/>
                </a:solidFill>
                <a:latin typeface="Raleway"/>
                <a:ea typeface="Raleway"/>
                <a:cs typeface="Raleway"/>
                <a:sym typeface="Raleway"/>
              </a:rPr>
              <a:t>Find ways you are alike and come to like one another as people.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5" name="Google Shape;22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85750"/>
            <a:ext cx="4572001" cy="45719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>
            <a:spLocks noGrp="1"/>
          </p:cNvSpPr>
          <p:nvPr>
            <p:ph type="title"/>
          </p:nvPr>
        </p:nvSpPr>
        <p:spPr>
          <a:xfrm>
            <a:off x="444950" y="808150"/>
            <a:ext cx="36858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FD966"/>
                </a:highlight>
              </a:rPr>
              <a:t>Comprehension</a:t>
            </a:r>
            <a:r>
              <a:rPr lang="en" sz="2600">
                <a:solidFill>
                  <a:schemeClr val="lt1"/>
                </a:solidFill>
                <a:highlight>
                  <a:srgbClr val="FFF2CC"/>
                </a:highlight>
              </a:rPr>
              <a:t> 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31" name="Google Shape;231;p33"/>
          <p:cNvSpPr txBox="1"/>
          <p:nvPr/>
        </p:nvSpPr>
        <p:spPr>
          <a:xfrm>
            <a:off x="476000" y="1670650"/>
            <a:ext cx="3623700" cy="2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40508D"/>
                </a:solidFill>
                <a:latin typeface="Raleway"/>
                <a:ea typeface="Raleway"/>
                <a:cs typeface="Raleway"/>
                <a:sym typeface="Raleway"/>
              </a:rPr>
              <a:t>Learn their point of view and be able to see the world from their perspective.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3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3" name="Google Shape;23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85750"/>
            <a:ext cx="4572001" cy="457200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xfrm>
            <a:off x="417475" y="1601900"/>
            <a:ext cx="3121800" cy="21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40508D"/>
                </a:solidFill>
              </a:rPr>
              <a:t>Show you care about them and don’t want them to suffer. </a:t>
            </a:r>
            <a:endParaRPr sz="2400">
              <a:solidFill>
                <a:srgbClr val="40508D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40508D"/>
              </a:solidFill>
            </a:endParaRPr>
          </a:p>
        </p:txBody>
      </p:sp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417475" y="652925"/>
            <a:ext cx="3875100" cy="12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6AA84F"/>
                </a:highlight>
              </a:rPr>
              <a:t>Compassion</a:t>
            </a:r>
            <a:r>
              <a:rPr lang="en" sz="2800">
                <a:solidFill>
                  <a:schemeClr val="lt1"/>
                </a:solidFill>
                <a:highlight>
                  <a:srgbClr val="6AA84F"/>
                </a:highlight>
              </a:rPr>
              <a:t> 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      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240" name="Google Shape;240;p34"/>
          <p:cNvPicPr preferRelativeResize="0"/>
          <p:nvPr/>
        </p:nvPicPr>
        <p:blipFill rotWithShape="1">
          <a:blip r:embed="rId3">
            <a:alphaModFix/>
          </a:blip>
          <a:srcRect l="9635" t="5032" r="10860" b="7905"/>
          <a:stretch/>
        </p:blipFill>
        <p:spPr>
          <a:xfrm>
            <a:off x="4447250" y="0"/>
            <a:ext cx="469675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>
            <a:spLocks noGrp="1"/>
          </p:cNvSpPr>
          <p:nvPr>
            <p:ph type="title"/>
          </p:nvPr>
        </p:nvSpPr>
        <p:spPr>
          <a:xfrm>
            <a:off x="579250" y="1350225"/>
            <a:ext cx="3561300" cy="18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40508D"/>
                </a:solidFill>
              </a:rPr>
              <a:t>Show you are doing your best to be rational, unbiased, and open-minded.</a:t>
            </a:r>
            <a:endParaRPr sz="3100">
              <a:solidFill>
                <a:srgbClr val="40508D"/>
              </a:solidFill>
            </a:endParaRPr>
          </a:p>
        </p:txBody>
      </p:sp>
      <p:sp>
        <p:nvSpPr>
          <p:cNvPr id="246" name="Google Shape;246;p35"/>
          <p:cNvSpPr txBox="1">
            <a:spLocks noGrp="1"/>
          </p:cNvSpPr>
          <p:nvPr>
            <p:ph type="title"/>
          </p:nvPr>
        </p:nvSpPr>
        <p:spPr>
          <a:xfrm>
            <a:off x="635175" y="509025"/>
            <a:ext cx="35613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40508D"/>
                </a:highlight>
              </a:rPr>
              <a:t>Credibility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47" name="Google Shape;247;p3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85750"/>
            <a:ext cx="4571999" cy="45719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6"/>
          <p:cNvSpPr txBox="1">
            <a:spLocks noGrp="1"/>
          </p:cNvSpPr>
          <p:nvPr>
            <p:ph type="title"/>
          </p:nvPr>
        </p:nvSpPr>
        <p:spPr>
          <a:xfrm>
            <a:off x="656250" y="238625"/>
            <a:ext cx="7598400" cy="13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0508D"/>
                </a:solidFill>
                <a:highlight>
                  <a:srgbClr val="FEBC58"/>
                </a:highlight>
              </a:rPr>
              <a:t>What happens when you earn </a:t>
            </a:r>
            <a:endParaRPr sz="3600">
              <a:solidFill>
                <a:srgbClr val="40508D"/>
              </a:solidFill>
              <a:highlight>
                <a:srgbClr val="FEBC58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0508D"/>
                </a:solidFill>
                <a:highlight>
                  <a:srgbClr val="FEBC58"/>
                </a:highlight>
              </a:rPr>
              <a:t>the elephant’s trust?</a:t>
            </a:r>
            <a:endParaRPr sz="6000"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7088" y="1556525"/>
            <a:ext cx="5889824" cy="331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endParaRPr/>
          </a:p>
        </p:txBody>
      </p:sp>
      <p:sp>
        <p:nvSpPr>
          <p:cNvPr id="260" name="Google Shape;260;p37"/>
          <p:cNvSpPr txBox="1">
            <a:spLocks noGrp="1"/>
          </p:cNvSpPr>
          <p:nvPr>
            <p:ph type="title" idx="4294967295"/>
          </p:nvPr>
        </p:nvSpPr>
        <p:spPr>
          <a:xfrm>
            <a:off x="257925" y="596575"/>
            <a:ext cx="4045200" cy="21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100">
                <a:solidFill>
                  <a:srgbClr val="40508D"/>
                </a:solidFill>
                <a:highlight>
                  <a:srgbClr val="FEBC58"/>
                </a:highlight>
              </a:rPr>
              <a:t>The elephant </a:t>
            </a:r>
            <a:r>
              <a:rPr lang="en" sz="4100" i="1">
                <a:solidFill>
                  <a:srgbClr val="40508D"/>
                </a:solidFill>
                <a:highlight>
                  <a:srgbClr val="FEBC58"/>
                </a:highlight>
              </a:rPr>
              <a:t>WANTS </a:t>
            </a:r>
            <a:r>
              <a:rPr lang="en" sz="4100">
                <a:solidFill>
                  <a:srgbClr val="40508D"/>
                </a:solidFill>
                <a:highlight>
                  <a:srgbClr val="FEBC58"/>
                </a:highlight>
              </a:rPr>
              <a:t>to follow you!</a:t>
            </a:r>
            <a:endParaRPr sz="4100"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pic>
        <p:nvPicPr>
          <p:cNvPr id="261" name="Google Shape;2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94900"/>
            <a:ext cx="4572001" cy="45719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"/>
          <p:cNvSpPr txBox="1">
            <a:spLocks noGrp="1"/>
          </p:cNvSpPr>
          <p:nvPr>
            <p:ph type="title" idx="4294967295"/>
          </p:nvPr>
        </p:nvSpPr>
        <p:spPr>
          <a:xfrm>
            <a:off x="0" y="905725"/>
            <a:ext cx="4352100" cy="21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100" i="1">
                <a:solidFill>
                  <a:srgbClr val="40508D"/>
                </a:solidFill>
                <a:highlight>
                  <a:srgbClr val="FEBC58"/>
                </a:highlight>
              </a:rPr>
              <a:t>NOW </a:t>
            </a:r>
            <a:r>
              <a:rPr lang="en" sz="4100">
                <a:solidFill>
                  <a:srgbClr val="40508D"/>
                </a:solidFill>
                <a:highlight>
                  <a:srgbClr val="FEBC58"/>
                </a:highlight>
              </a:rPr>
              <a:t>you can talk with the rider</a:t>
            </a:r>
            <a:endParaRPr sz="4100"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pic>
        <p:nvPicPr>
          <p:cNvPr id="268" name="Google Shape;26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85750"/>
            <a:ext cx="4572001" cy="45719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1479900" y="695650"/>
            <a:ext cx="6184200" cy="3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40508D"/>
                </a:solidFill>
                <a:highlight>
                  <a:srgbClr val="FEBC58"/>
                </a:highlight>
              </a:rPr>
              <a:t>How can you get started?</a:t>
            </a:r>
            <a:endParaRPr sz="6000"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>
            <a:spLocks noGrp="1"/>
          </p:cNvSpPr>
          <p:nvPr>
            <p:ph type="title"/>
          </p:nvPr>
        </p:nvSpPr>
        <p:spPr>
          <a:xfrm>
            <a:off x="287075" y="986650"/>
            <a:ext cx="4045200" cy="18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Persuasion</a:t>
            </a:r>
            <a:endParaRPr>
              <a:solidFill>
                <a:srgbClr val="40508D"/>
              </a:solidFill>
              <a:highlight>
                <a:srgbClr val="FEBC58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Conversation</a:t>
            </a:r>
            <a:endParaRPr>
              <a:solidFill>
                <a:srgbClr val="40508D"/>
              </a:solidFill>
              <a:highlight>
                <a:srgbClr val="FEBC58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Cycle</a:t>
            </a:r>
            <a:endParaRPr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sp>
        <p:nvSpPr>
          <p:cNvPr id="279" name="Google Shape;279;p40"/>
          <p:cNvSpPr/>
          <p:nvPr/>
        </p:nvSpPr>
        <p:spPr>
          <a:xfrm>
            <a:off x="4562325" y="-9675"/>
            <a:ext cx="45816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p40"/>
          <p:cNvPicPr preferRelativeResize="0"/>
          <p:nvPr/>
        </p:nvPicPr>
        <p:blipFill rotWithShape="1">
          <a:blip r:embed="rId3">
            <a:alphaModFix/>
          </a:blip>
          <a:srcRect l="21875" r="21875"/>
          <a:stretch/>
        </p:blipFill>
        <p:spPr>
          <a:xfrm>
            <a:off x="4593925" y="156925"/>
            <a:ext cx="4518400" cy="451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>
            <a:spLocks noGrp="1"/>
          </p:cNvSpPr>
          <p:nvPr>
            <p:ph type="title"/>
          </p:nvPr>
        </p:nvSpPr>
        <p:spPr>
          <a:xfrm>
            <a:off x="287075" y="849025"/>
            <a:ext cx="404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0508D"/>
                </a:solidFill>
                <a:highlight>
                  <a:srgbClr val="FEBC58"/>
                </a:highlight>
              </a:rPr>
              <a:t>Ask</a:t>
            </a:r>
            <a:endParaRPr sz="4000"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sp>
        <p:nvSpPr>
          <p:cNvPr id="286" name="Google Shape;286;p41"/>
          <p:cNvSpPr/>
          <p:nvPr/>
        </p:nvSpPr>
        <p:spPr>
          <a:xfrm>
            <a:off x="4562325" y="-9675"/>
            <a:ext cx="45816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1"/>
          <p:cNvSpPr txBox="1">
            <a:spLocks noGrp="1"/>
          </p:cNvSpPr>
          <p:nvPr>
            <p:ph type="body" idx="2"/>
          </p:nvPr>
        </p:nvSpPr>
        <p:spPr>
          <a:xfrm>
            <a:off x="391175" y="2025925"/>
            <a:ext cx="3837000" cy="13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" sz="2400" b="1">
                <a:latin typeface="Raleway"/>
                <a:ea typeface="Raleway"/>
                <a:cs typeface="Raleway"/>
                <a:sym typeface="Raleway"/>
              </a:rPr>
              <a:t>Open-ended</a:t>
            </a:r>
            <a:endParaRPr sz="24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" sz="2400" b="1">
                <a:latin typeface="Raleway"/>
                <a:ea typeface="Raleway"/>
                <a:cs typeface="Raleway"/>
                <a:sym typeface="Raleway"/>
              </a:rPr>
              <a:t>Nonjudgmental</a:t>
            </a:r>
            <a:endParaRPr sz="24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" sz="2400" b="1">
                <a:latin typeface="Raleway"/>
                <a:ea typeface="Raleway"/>
                <a:cs typeface="Raleway"/>
                <a:sym typeface="Raleway"/>
              </a:rPr>
              <a:t>Curious</a:t>
            </a:r>
            <a:endParaRPr sz="24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8" name="Google Shape;288;p41"/>
          <p:cNvPicPr preferRelativeResize="0"/>
          <p:nvPr/>
        </p:nvPicPr>
        <p:blipFill rotWithShape="1">
          <a:blip r:embed="rId3">
            <a:alphaModFix/>
          </a:blip>
          <a:srcRect l="21875" r="21875"/>
          <a:stretch/>
        </p:blipFill>
        <p:spPr>
          <a:xfrm>
            <a:off x="4593925" y="156925"/>
            <a:ext cx="4518400" cy="45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1"/>
          <p:cNvSpPr/>
          <p:nvPr/>
        </p:nvSpPr>
        <p:spPr>
          <a:xfrm>
            <a:off x="6211850" y="715050"/>
            <a:ext cx="1126500" cy="515400"/>
          </a:xfrm>
          <a:prstGeom prst="ellipse">
            <a:avLst/>
          </a:prstGeom>
          <a:noFill/>
          <a:ln w="38100" cap="flat" cmpd="sng">
            <a:solidFill>
              <a:srgbClr val="4050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/>
        </p:nvSpPr>
        <p:spPr>
          <a:xfrm>
            <a:off x="4120380" y="178975"/>
            <a:ext cx="4577100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40508D"/>
                </a:solidFill>
                <a:highlight>
                  <a:srgbClr val="FEBC58"/>
                </a:highlight>
                <a:latin typeface="Raleway"/>
                <a:ea typeface="Raleway"/>
                <a:cs typeface="Raleway"/>
                <a:sym typeface="Raleway"/>
              </a:rPr>
              <a:t>AGENDA</a:t>
            </a:r>
            <a:endParaRPr sz="3600" b="1">
              <a:solidFill>
                <a:srgbClr val="40508D"/>
              </a:solidFill>
              <a:highlight>
                <a:srgbClr val="FEBC58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4294967295"/>
          </p:nvPr>
        </p:nvSpPr>
        <p:spPr>
          <a:xfrm>
            <a:off x="3693400" y="1228175"/>
            <a:ext cx="5260800" cy="32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08D"/>
              </a:buClr>
              <a:buSzPts val="2100"/>
              <a:buFont typeface="Raleway"/>
              <a:buChar char="●"/>
            </a:pPr>
            <a:r>
              <a:rPr lang="en" sz="2100" b="1">
                <a:solidFill>
                  <a:srgbClr val="40508D"/>
                </a:solidFill>
                <a:latin typeface="Raleway"/>
                <a:ea typeface="Raleway"/>
                <a:cs typeface="Raleway"/>
                <a:sym typeface="Raleway"/>
              </a:rPr>
              <a:t>Why is political persuasion so hard?</a:t>
            </a:r>
            <a:endParaRPr sz="2100" b="1">
              <a:solidFill>
                <a:srgbClr val="40508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508D"/>
              </a:buClr>
              <a:buSzPts val="2100"/>
              <a:buFont typeface="Raleway"/>
              <a:buChar char="●"/>
            </a:pPr>
            <a:r>
              <a:rPr lang="en" sz="2100" b="1">
                <a:solidFill>
                  <a:srgbClr val="40508D"/>
                </a:solidFill>
                <a:latin typeface="Raleway"/>
                <a:ea typeface="Raleway"/>
                <a:cs typeface="Raleway"/>
                <a:sym typeface="Raleway"/>
              </a:rPr>
              <a:t>How does persuasion work?</a:t>
            </a:r>
            <a:endParaRPr sz="2100" b="1">
              <a:solidFill>
                <a:srgbClr val="40508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508D"/>
              </a:buClr>
              <a:buSzPts val="2100"/>
              <a:buFont typeface="Raleway"/>
              <a:buChar char="●"/>
            </a:pPr>
            <a:r>
              <a:rPr lang="en" sz="2100" b="1">
                <a:solidFill>
                  <a:srgbClr val="40508D"/>
                </a:solidFill>
                <a:latin typeface="Raleway"/>
                <a:ea typeface="Raleway"/>
                <a:cs typeface="Raleway"/>
                <a:sym typeface="Raleway"/>
              </a:rPr>
              <a:t>What’s the secret to persuading Republicans?</a:t>
            </a:r>
            <a:endParaRPr sz="2100" b="1">
              <a:solidFill>
                <a:srgbClr val="40508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508D"/>
              </a:buClr>
              <a:buSzPts val="2100"/>
              <a:buFont typeface="Raleway"/>
              <a:buChar char="●"/>
            </a:pPr>
            <a:r>
              <a:rPr lang="en" sz="2100" b="1">
                <a:solidFill>
                  <a:srgbClr val="40508D"/>
                </a:solidFill>
                <a:latin typeface="Raleway"/>
                <a:ea typeface="Raleway"/>
                <a:cs typeface="Raleway"/>
                <a:sym typeface="Raleway"/>
              </a:rPr>
              <a:t>How can you get started?</a:t>
            </a:r>
            <a:endParaRPr sz="2100" b="1">
              <a:solidFill>
                <a:srgbClr val="40508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508D"/>
              </a:buClr>
              <a:buSzPts val="2100"/>
              <a:buFont typeface="Raleway"/>
              <a:buChar char="●"/>
            </a:pPr>
            <a:r>
              <a:rPr lang="en" sz="2100" b="1">
                <a:solidFill>
                  <a:srgbClr val="40508D"/>
                </a:solidFill>
                <a:latin typeface="Raleway"/>
                <a:ea typeface="Raleway"/>
                <a:cs typeface="Raleway"/>
                <a:sym typeface="Raleway"/>
              </a:rPr>
              <a:t>Q &amp; A</a:t>
            </a:r>
            <a:endParaRPr sz="2100" b="1">
              <a:solidFill>
                <a:srgbClr val="40508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508D"/>
              </a:buClr>
              <a:buSzPts val="2100"/>
              <a:buFont typeface="Raleway"/>
              <a:buChar char="●"/>
            </a:pPr>
            <a:r>
              <a:rPr lang="en" sz="2100" b="1">
                <a:solidFill>
                  <a:srgbClr val="40508D"/>
                </a:solidFill>
                <a:latin typeface="Raleway"/>
                <a:ea typeface="Raleway"/>
                <a:cs typeface="Raleway"/>
                <a:sym typeface="Raleway"/>
              </a:rPr>
              <a:t>BONUS: AI Angry Uncle Bot</a:t>
            </a:r>
            <a:endParaRPr sz="2100" b="1">
              <a:solidFill>
                <a:srgbClr val="40508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1500"/>
              </a:spcAft>
              <a:buNone/>
            </a:pPr>
            <a:endParaRPr sz="2200" b="1">
              <a:solidFill>
                <a:srgbClr val="40508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59950"/>
            <a:ext cx="3584924" cy="358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>
            <a:spLocks noGrp="1"/>
          </p:cNvSpPr>
          <p:nvPr>
            <p:ph type="title"/>
          </p:nvPr>
        </p:nvSpPr>
        <p:spPr>
          <a:xfrm>
            <a:off x="287075" y="722450"/>
            <a:ext cx="404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Listen</a:t>
            </a:r>
            <a:endParaRPr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sp>
        <p:nvSpPr>
          <p:cNvPr id="295" name="Google Shape;295;p42"/>
          <p:cNvSpPr/>
          <p:nvPr/>
        </p:nvSpPr>
        <p:spPr>
          <a:xfrm>
            <a:off x="4562325" y="0"/>
            <a:ext cx="45816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2"/>
          <p:cNvSpPr txBox="1">
            <a:spLocks noGrp="1"/>
          </p:cNvSpPr>
          <p:nvPr>
            <p:ph type="body" idx="2"/>
          </p:nvPr>
        </p:nvSpPr>
        <p:spPr>
          <a:xfrm>
            <a:off x="391175" y="1530000"/>
            <a:ext cx="3837000" cy="26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"/>
              <a:buChar char="●"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Pay attention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00"/>
              <a:buFont typeface="Raleway"/>
              <a:buChar char="●"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Seek to understand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00"/>
              <a:buFont typeface="Raleway"/>
              <a:buChar char="●"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Don’t interrupt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SzPts val="2100"/>
              <a:buFont typeface="Raleway"/>
              <a:buChar char="●"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Let them talk as long as they want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7" name="Google Shape;297;p42"/>
          <p:cNvPicPr preferRelativeResize="0"/>
          <p:nvPr/>
        </p:nvPicPr>
        <p:blipFill rotWithShape="1">
          <a:blip r:embed="rId3">
            <a:alphaModFix/>
          </a:blip>
          <a:srcRect l="21875" r="21875"/>
          <a:stretch/>
        </p:blipFill>
        <p:spPr>
          <a:xfrm>
            <a:off x="4593925" y="156925"/>
            <a:ext cx="4518400" cy="45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2"/>
          <p:cNvSpPr/>
          <p:nvPr/>
        </p:nvSpPr>
        <p:spPr>
          <a:xfrm>
            <a:off x="7554075" y="1745700"/>
            <a:ext cx="1318200" cy="611100"/>
          </a:xfrm>
          <a:prstGeom prst="ellipse">
            <a:avLst/>
          </a:prstGeom>
          <a:noFill/>
          <a:ln w="38100" cap="flat" cmpd="sng">
            <a:solidFill>
              <a:srgbClr val="4050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>
            <a:spLocks noGrp="1"/>
          </p:cNvSpPr>
          <p:nvPr>
            <p:ph type="title"/>
          </p:nvPr>
        </p:nvSpPr>
        <p:spPr>
          <a:xfrm>
            <a:off x="287075" y="722450"/>
            <a:ext cx="404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Reflect</a:t>
            </a:r>
            <a:endParaRPr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sp>
        <p:nvSpPr>
          <p:cNvPr id="304" name="Google Shape;304;p43"/>
          <p:cNvSpPr/>
          <p:nvPr/>
        </p:nvSpPr>
        <p:spPr>
          <a:xfrm>
            <a:off x="4562325" y="-9675"/>
            <a:ext cx="4581600" cy="515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3"/>
          <p:cNvSpPr txBox="1">
            <a:spLocks noGrp="1"/>
          </p:cNvSpPr>
          <p:nvPr>
            <p:ph type="body" idx="2"/>
          </p:nvPr>
        </p:nvSpPr>
        <p:spPr>
          <a:xfrm>
            <a:off x="391175" y="1477250"/>
            <a:ext cx="3837000" cy="29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"/>
              <a:buChar char="●"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Summarize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00"/>
              <a:buFont typeface="Raleway"/>
              <a:buChar char="●"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Name feelings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00"/>
              <a:buFont typeface="Raleway"/>
              <a:buChar char="●"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Acknowledge implicit content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1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6" name="Google Shape;306;p43"/>
          <p:cNvPicPr preferRelativeResize="0"/>
          <p:nvPr/>
        </p:nvPicPr>
        <p:blipFill rotWithShape="1">
          <a:blip r:embed="rId3">
            <a:alphaModFix/>
          </a:blip>
          <a:srcRect l="21875" r="21875"/>
          <a:stretch/>
        </p:blipFill>
        <p:spPr>
          <a:xfrm>
            <a:off x="4593925" y="156925"/>
            <a:ext cx="4518400" cy="45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3"/>
          <p:cNvSpPr/>
          <p:nvPr/>
        </p:nvSpPr>
        <p:spPr>
          <a:xfrm>
            <a:off x="7254475" y="3315650"/>
            <a:ext cx="1318200" cy="611100"/>
          </a:xfrm>
          <a:prstGeom prst="ellipse">
            <a:avLst/>
          </a:prstGeom>
          <a:noFill/>
          <a:ln w="38100" cap="flat" cmpd="sng">
            <a:solidFill>
              <a:srgbClr val="4050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4"/>
          <p:cNvSpPr txBox="1">
            <a:spLocks noGrp="1"/>
          </p:cNvSpPr>
          <p:nvPr>
            <p:ph type="title"/>
          </p:nvPr>
        </p:nvSpPr>
        <p:spPr>
          <a:xfrm>
            <a:off x="247775" y="385074"/>
            <a:ext cx="4045200" cy="8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Validate</a:t>
            </a:r>
            <a:endParaRPr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sp>
        <p:nvSpPr>
          <p:cNvPr id="313" name="Google Shape;313;p44"/>
          <p:cNvSpPr/>
          <p:nvPr/>
        </p:nvSpPr>
        <p:spPr>
          <a:xfrm>
            <a:off x="4572000" y="-4800"/>
            <a:ext cx="4581600" cy="515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Google Shape;314;p44"/>
          <p:cNvPicPr preferRelativeResize="0"/>
          <p:nvPr/>
        </p:nvPicPr>
        <p:blipFill rotWithShape="1">
          <a:blip r:embed="rId3">
            <a:alphaModFix/>
          </a:blip>
          <a:srcRect l="21875" r="21875"/>
          <a:stretch/>
        </p:blipFill>
        <p:spPr>
          <a:xfrm>
            <a:off x="4593925" y="156925"/>
            <a:ext cx="4518400" cy="45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4"/>
          <p:cNvSpPr/>
          <p:nvPr/>
        </p:nvSpPr>
        <p:spPr>
          <a:xfrm>
            <a:off x="4929525" y="3291675"/>
            <a:ext cx="1701900" cy="611100"/>
          </a:xfrm>
          <a:prstGeom prst="ellipse">
            <a:avLst/>
          </a:prstGeom>
          <a:noFill/>
          <a:ln w="38100" cap="flat" cmpd="sng">
            <a:solidFill>
              <a:srgbClr val="4050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6" name="Google Shape;316;p44"/>
          <p:cNvSpPr txBox="1">
            <a:spLocks noGrp="1"/>
          </p:cNvSpPr>
          <p:nvPr>
            <p:ph type="body" idx="2"/>
          </p:nvPr>
        </p:nvSpPr>
        <p:spPr>
          <a:xfrm>
            <a:off x="351875" y="1507725"/>
            <a:ext cx="3837000" cy="34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"/>
              <a:buChar char="●"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Acknowledge the legitimacy of their beliefs and feelings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00"/>
              <a:buFont typeface="Raleway"/>
              <a:buChar char="●"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Accept their experience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00"/>
              <a:buFont typeface="Raleway"/>
              <a:buChar char="●"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Agree where possible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00"/>
              <a:buFont typeface="Raleway"/>
              <a:buChar char="●"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Describe a time when you felt the same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1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287075" y="229675"/>
            <a:ext cx="404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Share</a:t>
            </a:r>
            <a:endParaRPr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sp>
        <p:nvSpPr>
          <p:cNvPr id="322" name="Google Shape;322;p45"/>
          <p:cNvSpPr/>
          <p:nvPr/>
        </p:nvSpPr>
        <p:spPr>
          <a:xfrm>
            <a:off x="4562325" y="-9675"/>
            <a:ext cx="4581600" cy="515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body" idx="2"/>
          </p:nvPr>
        </p:nvSpPr>
        <p:spPr>
          <a:xfrm>
            <a:off x="391175" y="1188225"/>
            <a:ext cx="3837000" cy="3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Don’t argue with facts or reason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Shift the narrative with   a personal story or anecdote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Share information only after getting consent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1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4" name="Google Shape;32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3387" y="870575"/>
            <a:ext cx="1397550" cy="13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688" y="2137350"/>
            <a:ext cx="471425" cy="47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5"/>
          <p:cNvPicPr preferRelativeResize="0"/>
          <p:nvPr/>
        </p:nvPicPr>
        <p:blipFill rotWithShape="1">
          <a:blip r:embed="rId5">
            <a:alphaModFix/>
          </a:blip>
          <a:srcRect l="21875" r="21875"/>
          <a:stretch/>
        </p:blipFill>
        <p:spPr>
          <a:xfrm>
            <a:off x="4689800" y="180900"/>
            <a:ext cx="4518400" cy="45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5"/>
          <p:cNvSpPr/>
          <p:nvPr/>
        </p:nvSpPr>
        <p:spPr>
          <a:xfrm>
            <a:off x="4689800" y="1817625"/>
            <a:ext cx="1318200" cy="531300"/>
          </a:xfrm>
          <a:prstGeom prst="ellipse">
            <a:avLst/>
          </a:prstGeom>
          <a:noFill/>
          <a:ln w="38100" cap="flat" cmpd="sng">
            <a:solidFill>
              <a:srgbClr val="4050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8" name="Google Shape;32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700" y="3257275"/>
            <a:ext cx="471425" cy="47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>
            <a:spLocks noGrp="1"/>
          </p:cNvSpPr>
          <p:nvPr>
            <p:ph type="title"/>
          </p:nvPr>
        </p:nvSpPr>
        <p:spPr>
          <a:xfrm>
            <a:off x="1479900" y="695650"/>
            <a:ext cx="6184200" cy="3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40508D"/>
                </a:solidFill>
                <a:highlight>
                  <a:srgbClr val="FEBC58"/>
                </a:highlight>
              </a:rPr>
              <a:t>Demo</a:t>
            </a:r>
            <a:endParaRPr sz="6000"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7"/>
          <p:cNvSpPr txBox="1">
            <a:spLocks noGrp="1"/>
          </p:cNvSpPr>
          <p:nvPr>
            <p:ph type="title"/>
          </p:nvPr>
        </p:nvSpPr>
        <p:spPr>
          <a:xfrm>
            <a:off x="406050" y="370250"/>
            <a:ext cx="4952400" cy="12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Before you go…</a:t>
            </a:r>
            <a:endParaRPr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pic>
        <p:nvPicPr>
          <p:cNvPr id="339" name="Google Shape;339;p47"/>
          <p:cNvPicPr preferRelativeResize="0"/>
          <p:nvPr/>
        </p:nvPicPr>
        <p:blipFill rotWithShape="1">
          <a:blip r:embed="rId3">
            <a:alphaModFix/>
          </a:blip>
          <a:srcRect l="14777" t="5077" r="14516" b="3930"/>
          <a:stretch/>
        </p:blipFill>
        <p:spPr>
          <a:xfrm>
            <a:off x="5358450" y="1701134"/>
            <a:ext cx="2245374" cy="22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7"/>
          <p:cNvSpPr txBox="1"/>
          <p:nvPr/>
        </p:nvSpPr>
        <p:spPr>
          <a:xfrm>
            <a:off x="4479800" y="3997100"/>
            <a:ext cx="4230300" cy="8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Linktr.ee/itsnottoolateproject</a:t>
            </a: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47"/>
          <p:cNvSpPr txBox="1"/>
          <p:nvPr/>
        </p:nvSpPr>
        <p:spPr>
          <a:xfrm>
            <a:off x="1014200" y="1800600"/>
            <a:ext cx="3237900" cy="27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Put your new skills </a:t>
            </a:r>
            <a:endParaRPr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 work! </a:t>
            </a:r>
            <a:endParaRPr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8"/>
          <p:cNvSpPr txBox="1">
            <a:spLocks noGrp="1"/>
          </p:cNvSpPr>
          <p:nvPr>
            <p:ph type="title"/>
          </p:nvPr>
        </p:nvSpPr>
        <p:spPr>
          <a:xfrm>
            <a:off x="406050" y="370250"/>
            <a:ext cx="6107700" cy="12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Tell your friends!</a:t>
            </a:r>
            <a:endParaRPr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sp>
        <p:nvSpPr>
          <p:cNvPr id="347" name="Google Shape;347;p48"/>
          <p:cNvSpPr txBox="1"/>
          <p:nvPr/>
        </p:nvSpPr>
        <p:spPr>
          <a:xfrm>
            <a:off x="1014200" y="1800600"/>
            <a:ext cx="4018800" cy="27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If you liked this webinar, they will too!</a:t>
            </a:r>
            <a:endParaRPr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9"/>
          <p:cNvSpPr txBox="1"/>
          <p:nvPr/>
        </p:nvSpPr>
        <p:spPr>
          <a:xfrm>
            <a:off x="2913750" y="1379150"/>
            <a:ext cx="4245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Thank you!</a:t>
            </a:r>
            <a:endParaRPr sz="6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p49"/>
          <p:cNvSpPr txBox="1"/>
          <p:nvPr/>
        </p:nvSpPr>
        <p:spPr>
          <a:xfrm>
            <a:off x="3759900" y="3097150"/>
            <a:ext cx="2552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JoinSmart.org</a:t>
            </a:r>
            <a:endParaRPr sz="3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49"/>
          <p:cNvSpPr/>
          <p:nvPr/>
        </p:nvSpPr>
        <p:spPr>
          <a:xfrm>
            <a:off x="-4750" y="0"/>
            <a:ext cx="2106850" cy="5143500"/>
          </a:xfrm>
          <a:prstGeom prst="flowChartProcess">
            <a:avLst/>
          </a:prstGeom>
          <a:solidFill>
            <a:srgbClr val="FEBC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5" name="Google Shape;35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00" y="275900"/>
            <a:ext cx="1299350" cy="100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0"/>
          <p:cNvSpPr txBox="1">
            <a:spLocks noGrp="1"/>
          </p:cNvSpPr>
          <p:nvPr>
            <p:ph type="title"/>
          </p:nvPr>
        </p:nvSpPr>
        <p:spPr>
          <a:xfrm>
            <a:off x="1479900" y="695650"/>
            <a:ext cx="6184200" cy="3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40508D"/>
                </a:solidFill>
                <a:highlight>
                  <a:srgbClr val="FEBC58"/>
                </a:highlight>
              </a:rPr>
              <a:t>After Party!!!</a:t>
            </a:r>
            <a:endParaRPr sz="6000"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 txBox="1">
            <a:spLocks noGrp="1"/>
          </p:cNvSpPr>
          <p:nvPr>
            <p:ph type="title"/>
          </p:nvPr>
        </p:nvSpPr>
        <p:spPr>
          <a:xfrm>
            <a:off x="1450050" y="1163050"/>
            <a:ext cx="6243900" cy="21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40508D"/>
                </a:solidFill>
                <a:highlight>
                  <a:srgbClr val="FEBC58"/>
                </a:highlight>
              </a:rPr>
              <a:t>How can this work at scale?</a:t>
            </a:r>
            <a:endParaRPr sz="6000"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911100" y="1051950"/>
            <a:ext cx="7321800" cy="25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Why is it so hard to persuade Republicans?</a:t>
            </a:r>
            <a:endParaRPr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"/>
          <p:cNvSpPr txBox="1">
            <a:spLocks noGrp="1"/>
          </p:cNvSpPr>
          <p:nvPr>
            <p:ph type="title"/>
          </p:nvPr>
        </p:nvSpPr>
        <p:spPr>
          <a:xfrm>
            <a:off x="171150" y="369175"/>
            <a:ext cx="3846900" cy="30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“Just as ripples spread out when a single pebble is dropped into water, the actions of individuals can have far-reaching effects.”</a:t>
            </a:r>
            <a:endParaRPr sz="2400" b="0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--Dalai Lama--</a:t>
            </a:r>
            <a:endParaRPr sz="2000" b="0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371" name="Google Shape;371;p52"/>
          <p:cNvSpPr/>
          <p:nvPr/>
        </p:nvSpPr>
        <p:spPr>
          <a:xfrm>
            <a:off x="4562325" y="-9675"/>
            <a:ext cx="45816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" name="Google Shape;372;p52"/>
          <p:cNvPicPr preferRelativeResize="0"/>
          <p:nvPr/>
        </p:nvPicPr>
        <p:blipFill rotWithShape="1">
          <a:blip r:embed="rId3">
            <a:alphaModFix/>
          </a:blip>
          <a:srcRect l="3016" r="3016"/>
          <a:stretch/>
        </p:blipFill>
        <p:spPr>
          <a:xfrm>
            <a:off x="4310700" y="0"/>
            <a:ext cx="48332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3"/>
          <p:cNvSpPr txBox="1">
            <a:spLocks noGrp="1"/>
          </p:cNvSpPr>
          <p:nvPr>
            <p:ph type="title"/>
          </p:nvPr>
        </p:nvSpPr>
        <p:spPr>
          <a:xfrm>
            <a:off x="265500" y="263275"/>
            <a:ext cx="4045200" cy="118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Three Degrees of Influence Rule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78" name="Google Shape;378;p53"/>
          <p:cNvSpPr/>
          <p:nvPr/>
        </p:nvSpPr>
        <p:spPr>
          <a:xfrm>
            <a:off x="4562325" y="-9675"/>
            <a:ext cx="45816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3"/>
          <p:cNvSpPr txBox="1">
            <a:spLocks noGrp="1"/>
          </p:cNvSpPr>
          <p:nvPr>
            <p:ph type="body" idx="2"/>
          </p:nvPr>
        </p:nvSpPr>
        <p:spPr>
          <a:xfrm>
            <a:off x="4934625" y="1569225"/>
            <a:ext cx="3837000" cy="95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Political</a:t>
            </a:r>
            <a:endParaRPr sz="36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0" name="Google Shape;38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975" y="185575"/>
            <a:ext cx="3162300" cy="47529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1" name="Google Shape;381;p53"/>
          <p:cNvSpPr txBox="1"/>
          <p:nvPr/>
        </p:nvSpPr>
        <p:spPr>
          <a:xfrm>
            <a:off x="513300" y="1444625"/>
            <a:ext cx="35496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0508D"/>
                </a:solidFill>
                <a:highlight>
                  <a:srgbClr val="FEBC5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“Everything we do or say tends to ripple through our network,</a:t>
            </a:r>
            <a:r>
              <a:rPr lang="en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having an impact on our friends (one degree), our friends’ friends (two degrees), and even our friends’ friends’ friends (three degrees).”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4"/>
          <p:cNvSpPr/>
          <p:nvPr/>
        </p:nvSpPr>
        <p:spPr>
          <a:xfrm>
            <a:off x="4562325" y="-9675"/>
            <a:ext cx="4581600" cy="51435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4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88" name="Google Shape;388;p54"/>
          <p:cNvSpPr/>
          <p:nvPr/>
        </p:nvSpPr>
        <p:spPr>
          <a:xfrm>
            <a:off x="-2700" y="0"/>
            <a:ext cx="45816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4"/>
          <p:cNvSpPr txBox="1">
            <a:spLocks noGrp="1"/>
          </p:cNvSpPr>
          <p:nvPr>
            <p:ph type="body" idx="2"/>
          </p:nvPr>
        </p:nvSpPr>
        <p:spPr>
          <a:xfrm>
            <a:off x="369600" y="478025"/>
            <a:ext cx="3218100" cy="30597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40508D"/>
                </a:solidFill>
                <a:latin typeface="Raleway"/>
                <a:ea typeface="Raleway"/>
                <a:cs typeface="Raleway"/>
                <a:sym typeface="Raleway"/>
              </a:rPr>
              <a:t>Levels of Political</a:t>
            </a:r>
            <a:endParaRPr sz="3600" b="1">
              <a:solidFill>
                <a:srgbClr val="40508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40508D"/>
                </a:solidFill>
                <a:latin typeface="Raleway"/>
                <a:ea typeface="Raleway"/>
                <a:cs typeface="Raleway"/>
                <a:sym typeface="Raleway"/>
              </a:rPr>
              <a:t>Influence</a:t>
            </a:r>
            <a:endParaRPr sz="3600" b="1">
              <a:solidFill>
                <a:srgbClr val="40508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0" name="Google Shape;390;p54"/>
          <p:cNvPicPr preferRelativeResize="0"/>
          <p:nvPr/>
        </p:nvPicPr>
        <p:blipFill rotWithShape="1">
          <a:blip r:embed="rId3">
            <a:alphaModFix/>
          </a:blip>
          <a:srcRect l="5447" t="8298" r="4665"/>
          <a:stretch/>
        </p:blipFill>
        <p:spPr>
          <a:xfrm>
            <a:off x="3952875" y="-127000"/>
            <a:ext cx="5276350" cy="538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5"/>
          <p:cNvSpPr txBox="1">
            <a:spLocks noGrp="1"/>
          </p:cNvSpPr>
          <p:nvPr>
            <p:ph type="title"/>
          </p:nvPr>
        </p:nvSpPr>
        <p:spPr>
          <a:xfrm>
            <a:off x="396325" y="736900"/>
            <a:ext cx="3157200" cy="30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Discussing politics with people in our </a:t>
            </a:r>
            <a:r>
              <a:rPr lang="en" sz="2600" u="sng">
                <a:solidFill>
                  <a:schemeClr val="lt1"/>
                </a:solidFill>
              </a:rPr>
              <a:t>personal sphere of influence</a:t>
            </a:r>
            <a:r>
              <a:rPr lang="en" sz="2600">
                <a:solidFill>
                  <a:schemeClr val="lt1"/>
                </a:solidFill>
              </a:rPr>
              <a:t> is</a:t>
            </a:r>
            <a:endParaRPr sz="2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40508D"/>
                </a:solidFill>
                <a:highlight>
                  <a:srgbClr val="FEBC58"/>
                </a:highlight>
              </a:rPr>
              <a:t>the most effective way for us to make a difference.</a:t>
            </a:r>
            <a:endParaRPr sz="2600">
              <a:solidFill>
                <a:srgbClr val="40508D"/>
              </a:solidFill>
              <a:highlight>
                <a:srgbClr val="FEBC58"/>
              </a:highlight>
            </a:endParaRPr>
          </a:p>
        </p:txBody>
      </p:sp>
      <p:sp>
        <p:nvSpPr>
          <p:cNvPr id="396" name="Google Shape;396;p55"/>
          <p:cNvSpPr/>
          <p:nvPr/>
        </p:nvSpPr>
        <p:spPr>
          <a:xfrm>
            <a:off x="4562325" y="-9675"/>
            <a:ext cx="45816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5"/>
          <p:cNvSpPr txBox="1">
            <a:spLocks noGrp="1"/>
          </p:cNvSpPr>
          <p:nvPr>
            <p:ph type="body" idx="2"/>
          </p:nvPr>
        </p:nvSpPr>
        <p:spPr>
          <a:xfrm>
            <a:off x="4934625" y="1569225"/>
            <a:ext cx="3837000" cy="95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Political</a:t>
            </a:r>
            <a:endParaRPr sz="36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8" name="Google Shape;39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4294967295"/>
          </p:nvPr>
        </p:nvSpPr>
        <p:spPr>
          <a:xfrm>
            <a:off x="536800" y="989550"/>
            <a:ext cx="3486900" cy="3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0508D"/>
                </a:solidFill>
                <a:highlight>
                  <a:srgbClr val="FEBC58"/>
                </a:highlight>
              </a:rPr>
              <a:t>Paradox of Persuasion</a:t>
            </a:r>
            <a:r>
              <a:rPr lang="en" sz="3600">
                <a:solidFill>
                  <a:srgbClr val="40508D"/>
                </a:solidFill>
                <a:highlight>
                  <a:srgbClr val="FEBC58"/>
                </a:highlight>
              </a:rPr>
              <a:t>    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4294967295"/>
          </p:nvPr>
        </p:nvSpPr>
        <p:spPr>
          <a:xfrm>
            <a:off x="4895700" y="731600"/>
            <a:ext cx="3924600" cy="3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</a:rPr>
              <a:t>People value their autonomy. </a:t>
            </a:r>
            <a:endParaRPr>
              <a:solidFill>
                <a:srgbClr val="40508D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0508D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</a:rPr>
              <a:t>When we try to change them, they resist to maintain their independence.</a:t>
            </a:r>
            <a:r>
              <a:rPr lang="en" sz="2800">
                <a:solidFill>
                  <a:srgbClr val="40508D"/>
                </a:solidFill>
              </a:rPr>
              <a:t>  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     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4294967295"/>
          </p:nvPr>
        </p:nvSpPr>
        <p:spPr>
          <a:xfrm>
            <a:off x="508775" y="905525"/>
            <a:ext cx="34869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Reactance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4781400" y="709500"/>
            <a:ext cx="4153200" cy="40404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08D"/>
              </a:buClr>
              <a:buSzPts val="30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Psychological aversion to being controlled by others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0508D"/>
              </a:buClr>
              <a:buSzPts val="30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Causes people to take action to show their autonomy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0508D"/>
              </a:buClr>
              <a:buSzPts val="30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It’s why two year-olds say “no”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700">
              <a:solidFill>
                <a:srgbClr val="40508D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588" y="1871775"/>
            <a:ext cx="2929274" cy="2263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title" idx="4294967295"/>
          </p:nvPr>
        </p:nvSpPr>
        <p:spPr>
          <a:xfrm>
            <a:off x="541325" y="492625"/>
            <a:ext cx="3486900" cy="3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Ego Defenses 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4781400" y="728725"/>
            <a:ext cx="4153200" cy="3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08D"/>
              </a:buClr>
              <a:buSzPts val="2400"/>
              <a:buFont typeface="Lato"/>
              <a:buChar char="●"/>
            </a:pPr>
            <a:r>
              <a:rPr lang="en" sz="2400">
                <a:solidFill>
                  <a:srgbClr val="40508D"/>
                </a:solidFill>
                <a:latin typeface="Lato"/>
                <a:ea typeface="Lato"/>
                <a:cs typeface="Lato"/>
                <a:sym typeface="Lato"/>
              </a:rPr>
              <a:t>Safeguards to protect us from having bad thoughts/feelings </a:t>
            </a:r>
            <a:endParaRPr sz="2400">
              <a:solidFill>
                <a:srgbClr val="40508D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0508D"/>
              </a:buClr>
              <a:buSzPts val="2400"/>
              <a:buFont typeface="Lato"/>
              <a:buChar char="●"/>
            </a:pPr>
            <a:r>
              <a:rPr lang="en" sz="2400">
                <a:solidFill>
                  <a:srgbClr val="40508D"/>
                </a:solidFill>
                <a:latin typeface="Lato"/>
                <a:ea typeface="Lato"/>
                <a:cs typeface="Lato"/>
                <a:sym typeface="Lato"/>
              </a:rPr>
              <a:t>Protects self-esteem and maintains emotional stability</a:t>
            </a:r>
            <a:endParaRPr sz="2400">
              <a:solidFill>
                <a:srgbClr val="40508D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>
                <a:srgbClr val="40508D"/>
              </a:buClr>
              <a:buSzPts val="2400"/>
              <a:buFont typeface="Lato"/>
              <a:buChar char="●"/>
            </a:pPr>
            <a:r>
              <a:rPr lang="en" sz="2400">
                <a:solidFill>
                  <a:srgbClr val="40508D"/>
                </a:solidFill>
                <a:latin typeface="Lato"/>
                <a:ea typeface="Lato"/>
                <a:cs typeface="Lato"/>
                <a:sym typeface="Lato"/>
              </a:rPr>
              <a:t>Includes denial, projection, rationalization, intellectualization</a:t>
            </a:r>
            <a:endParaRPr sz="2700">
              <a:solidFill>
                <a:srgbClr val="40508D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 l="21555" r="23468"/>
          <a:stretch/>
        </p:blipFill>
        <p:spPr>
          <a:xfrm>
            <a:off x="899501" y="1170300"/>
            <a:ext cx="2770540" cy="389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4294967295"/>
          </p:nvPr>
        </p:nvSpPr>
        <p:spPr>
          <a:xfrm>
            <a:off x="508775" y="541450"/>
            <a:ext cx="3486900" cy="3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508D"/>
                </a:solidFill>
                <a:highlight>
                  <a:srgbClr val="FEBC58"/>
                </a:highlight>
              </a:rPr>
              <a:t>Belief System Defenses 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4781400" y="728725"/>
            <a:ext cx="4153200" cy="2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08D"/>
              </a:buClr>
              <a:buSzPts val="2400"/>
              <a:buFont typeface="Lato"/>
              <a:buChar char="●"/>
            </a:pPr>
            <a:r>
              <a:rPr lang="en" sz="2400">
                <a:solidFill>
                  <a:srgbClr val="40508D"/>
                </a:solidFill>
                <a:latin typeface="Lato"/>
                <a:ea typeface="Lato"/>
                <a:cs typeface="Lato"/>
                <a:sym typeface="Lato"/>
              </a:rPr>
              <a:t>Safeguards to maintain a stable worldview</a:t>
            </a:r>
            <a:endParaRPr sz="2400">
              <a:solidFill>
                <a:srgbClr val="40508D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0508D"/>
              </a:buClr>
              <a:buSzPts val="2400"/>
              <a:buFont typeface="Lato"/>
              <a:buChar char="●"/>
            </a:pPr>
            <a:r>
              <a:rPr lang="en" sz="2400">
                <a:solidFill>
                  <a:srgbClr val="40508D"/>
                </a:solidFill>
                <a:latin typeface="Lato"/>
                <a:ea typeface="Lato"/>
                <a:cs typeface="Lato"/>
                <a:sym typeface="Lato"/>
              </a:rPr>
              <a:t>Confirmation bias</a:t>
            </a:r>
            <a:endParaRPr sz="2400">
              <a:solidFill>
                <a:srgbClr val="40508D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0508D"/>
              </a:buClr>
              <a:buSzPts val="2400"/>
              <a:buFont typeface="Lato"/>
              <a:buChar char="●"/>
            </a:pPr>
            <a:r>
              <a:rPr lang="en" sz="2400">
                <a:solidFill>
                  <a:srgbClr val="40508D"/>
                </a:solidFill>
                <a:latin typeface="Lato"/>
                <a:ea typeface="Lato"/>
                <a:cs typeface="Lato"/>
                <a:sym typeface="Lato"/>
              </a:rPr>
              <a:t>Rationalization</a:t>
            </a:r>
            <a:endParaRPr sz="2400">
              <a:solidFill>
                <a:srgbClr val="40508D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>
                <a:srgbClr val="40508D"/>
              </a:buClr>
              <a:buSzPts val="2400"/>
              <a:buFont typeface="Lato"/>
              <a:buChar char="●"/>
            </a:pPr>
            <a:r>
              <a:rPr lang="en" sz="2400">
                <a:solidFill>
                  <a:srgbClr val="40508D"/>
                </a:solidFill>
                <a:latin typeface="Lato"/>
                <a:ea typeface="Lato"/>
                <a:cs typeface="Lato"/>
                <a:sym typeface="Lato"/>
              </a:rPr>
              <a:t>Dismissive of alternative evidence and arguments</a:t>
            </a:r>
            <a:endParaRPr sz="2400">
              <a:solidFill>
                <a:srgbClr val="40508D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 rotWithShape="1">
          <a:blip r:embed="rId3">
            <a:alphaModFix/>
          </a:blip>
          <a:srcRect l="10457" r="11325"/>
          <a:stretch/>
        </p:blipFill>
        <p:spPr>
          <a:xfrm>
            <a:off x="508775" y="1698600"/>
            <a:ext cx="3486900" cy="34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4294967295"/>
          </p:nvPr>
        </p:nvSpPr>
        <p:spPr>
          <a:xfrm>
            <a:off x="411150" y="709500"/>
            <a:ext cx="3824700" cy="30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0508D"/>
                </a:solidFill>
                <a:highlight>
                  <a:srgbClr val="FEBC58"/>
                </a:highlight>
              </a:rPr>
              <a:t>Three Things That Don’t Work</a:t>
            </a:r>
            <a:r>
              <a:rPr lang="en" sz="2800">
                <a:solidFill>
                  <a:srgbClr val="40508D"/>
                </a:solidFill>
                <a:highlight>
                  <a:srgbClr val="FEBC58"/>
                </a:highlight>
              </a:rPr>
              <a:t>                             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4781400" y="709500"/>
            <a:ext cx="4153200" cy="3671100"/>
          </a:xfrm>
          <a:prstGeom prst="rect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08D"/>
              </a:buClr>
              <a:buSzPts val="30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Telling people what to do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0508D"/>
              </a:buClr>
              <a:buSzPts val="30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Making people feel bad about themselves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0508D"/>
              </a:buClr>
              <a:buSzPts val="3000"/>
              <a:buFont typeface="Lato"/>
              <a:buChar char="●"/>
            </a:pPr>
            <a:r>
              <a:rPr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Attacking their view of the world with facts and reasoned arguments</a:t>
            </a:r>
            <a:endParaRPr sz="2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700">
              <a:solidFill>
                <a:srgbClr val="40508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</Words>
  <Application>Microsoft Office PowerPoint</Application>
  <PresentationFormat>On-screen Show (16:9)</PresentationFormat>
  <Paragraphs>147</Paragraphs>
  <Slides>43</Slides>
  <Notes>43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Lato Black</vt:lpstr>
      <vt:lpstr>Corsiva</vt:lpstr>
      <vt:lpstr>Raleway</vt:lpstr>
      <vt:lpstr>Lato</vt:lpstr>
      <vt:lpstr>Times New Roman</vt:lpstr>
      <vt:lpstr>Swiss</vt:lpstr>
      <vt:lpstr>SMART POLITICS 101</vt:lpstr>
      <vt:lpstr>Presented by</vt:lpstr>
      <vt:lpstr>PowerPoint Presentation</vt:lpstr>
      <vt:lpstr>Why is it so hard to persuade Republicans?</vt:lpstr>
      <vt:lpstr>Paradox of Persuasion                                  </vt:lpstr>
      <vt:lpstr>Reactance                                </vt:lpstr>
      <vt:lpstr>Ego Defenses                              </vt:lpstr>
      <vt:lpstr>Belief System Defenses                              </vt:lpstr>
      <vt:lpstr>Three Things That Don’t Work                               </vt:lpstr>
      <vt:lpstr>How does persuasion work?</vt:lpstr>
      <vt:lpstr>Dual Process Model                               </vt:lpstr>
      <vt:lpstr>Haidt’s Metaphor of Rider on an Elephant                             </vt:lpstr>
      <vt:lpstr>Haidt’s Metaphor of Rider on an Elephant                             </vt:lpstr>
      <vt:lpstr>Haidt’s Metaphor of Rider on an Elephant                             </vt:lpstr>
      <vt:lpstr>What’s the secret to persuading Republicans?</vt:lpstr>
      <vt:lpstr>Stop talking with riders.  Communicate with elephants!                            </vt:lpstr>
      <vt:lpstr>Key characteristics of elephants                           </vt:lpstr>
      <vt:lpstr>What’s the secret to persuading elephants?   Earn their trust.                       </vt:lpstr>
      <vt:lpstr>Make them feel safe-enough to talk with you</vt:lpstr>
      <vt:lpstr>Connection                                    </vt:lpstr>
      <vt:lpstr>Comprehension                                    </vt:lpstr>
      <vt:lpstr>Show you care about them and don’t want them to suffer.  </vt:lpstr>
      <vt:lpstr>Show you are doing your best to be rational, unbiased, and open-minded.</vt:lpstr>
      <vt:lpstr>What happens when you earn  the elephant’s trust?</vt:lpstr>
      <vt:lpstr>The elephant WANTS to follow you!</vt:lpstr>
      <vt:lpstr>NOW you can talk with the rider</vt:lpstr>
      <vt:lpstr>How can you get started?</vt:lpstr>
      <vt:lpstr>Persuasion Conversation Cycle</vt:lpstr>
      <vt:lpstr>Ask</vt:lpstr>
      <vt:lpstr>Listen</vt:lpstr>
      <vt:lpstr>Reflect</vt:lpstr>
      <vt:lpstr>Validate</vt:lpstr>
      <vt:lpstr>Share</vt:lpstr>
      <vt:lpstr>Demo</vt:lpstr>
      <vt:lpstr>Before you go…</vt:lpstr>
      <vt:lpstr>Tell your friends!</vt:lpstr>
      <vt:lpstr>PowerPoint Presentation</vt:lpstr>
      <vt:lpstr>After Party!!!</vt:lpstr>
      <vt:lpstr>How can this work at scale?</vt:lpstr>
      <vt:lpstr>“Just as ripples spread out when a single pebble is dropped into water, the actions of individuals can have far-reaching effects.”  --Dalai Lama--</vt:lpstr>
      <vt:lpstr>Three Degrees of Influence Rule</vt:lpstr>
      <vt:lpstr>PowerPoint Presentation</vt:lpstr>
      <vt:lpstr>Discussing politics with people in our personal sphere of influence is the most effective way for us to make a difference.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POLITICS 101</dc:title>
  <dc:creator>Locke Peterseim</dc:creator>
  <cp:lastModifiedBy>Locke Peterseim</cp:lastModifiedBy>
  <cp:revision>1</cp:revision>
  <dcterms:modified xsi:type="dcterms:W3CDTF">2024-03-14T00:29:14Z</dcterms:modified>
</cp:coreProperties>
</file>